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Permanent Marker"/>
      <p:regular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ermanentMarker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7686e701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7686e701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686e70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686e70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686e701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686e701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686e701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686e701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686e701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686e701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686e701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686e701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686e701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7686e701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7686e70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7686e70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686e701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686e701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e6a1ce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e6a1ce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7686e701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7686e701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e6a1ce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e6a1ce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e6a1ce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e6a1ce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e6a1ce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e6a1ce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7686e701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7686e701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e6a1ce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e6a1ce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e6a1ced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e6a1ced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fe6a1ce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fe6a1ce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e6a1ced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e6a1ced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e6a1ced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e6a1ced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7686e701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7686e701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7686e70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7686e70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7686e701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7686e701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e6a1ced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e6a1ced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e6a1ced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fe6a1ced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7686e701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7686e701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e6a1ce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e6a1ce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fe6a1ce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fe6a1ce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fe6a1ced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fe6a1ced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e6a1ce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fe6a1ce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e6a1ced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e6a1ced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7686e701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7686e701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7686e70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7686e70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7686e701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7686e701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7686e701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7686e701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7686e70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7686e70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7686e701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7686e70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7686e70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7686e70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686e701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686e701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686e701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686e70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cSRKj6CJhLXcFdBCcL2G8MWof_gY--R5#scrollTo=5lMeSgEleotV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achinelearningmastery.com/a-tour-of-machine-learning-algorithms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olab.research.google.com/drive/1_Y3M0zwbRnEwbSwkcWacRHy5fsuOC6s8?authuser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lab.research.google.com/drive/1mJHPACX7H3EcsSfajDl58JNcEujKcQH7?authuser=1#scrollTo=kuCp3_2CaB1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yashuseth.blog/2019/06/12/bert-explained-faqs-understand-bert-working/" TargetMode="External"/><Relationship Id="rId4" Type="http://schemas.openxmlformats.org/officeDocument/2006/relationships/hyperlink" Target="https://www.analyticsvidhya.com/blog/2019/06/understanding-transformers-nlp-state-of-the-art-models/" TargetMode="External"/><Relationship Id="rId5" Type="http://schemas.openxmlformats.org/officeDocument/2006/relationships/hyperlink" Target="https://www.slideshare.net/minhpqn/bert-pretraining-of-deep-bidirectional-transformers-for-language-understanding-126429863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lab.research.google.com/drive/1EGVpsDUmKjSmrtZcHzWysDzdeEhGbHRK?authuser=1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www.youtube.com/watch?v=O5xeyoRL95U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arxiv.org/abs/1710.08864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Alguém já comprou livros?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melhor perguntar porque a parada anda muito louca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94000" y="1764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4223000" y="1688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0.88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794000" y="1764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4223000" y="1688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0.88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794000" y="31364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4223000" y="32126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0.82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577375"/>
            <a:ext cx="47409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Isso é data science.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075" y="501176"/>
            <a:ext cx="4444001" cy="4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1758" r="0" t="2458"/>
          <a:stretch/>
        </p:blipFill>
        <p:spPr>
          <a:xfrm>
            <a:off x="2417725" y="865925"/>
            <a:ext cx="6498549" cy="427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1186975"/>
            <a:ext cx="30705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Pesquisadora, professora e cientista de dados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82775"/>
            <a:ext cx="4693762" cy="2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562" y="1882775"/>
            <a:ext cx="2722034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4294967295"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1186975"/>
            <a:ext cx="30705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thriller?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25" y="1408696"/>
            <a:ext cx="1889075" cy="14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type="title"/>
          </p:nvPr>
        </p:nvSpPr>
        <p:spPr>
          <a:xfrm>
            <a:off x="212750" y="1059575"/>
            <a:ext cx="10194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IBM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000" y="1535013"/>
            <a:ext cx="1606325" cy="16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18" y="3188425"/>
            <a:ext cx="2273904" cy="13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2137000" y="2703700"/>
            <a:ext cx="17862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MIT GSL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272200" y="3869425"/>
            <a:ext cx="1505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ALURA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9538" y="366500"/>
            <a:ext cx="1457325" cy="47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5610675" y="1047600"/>
            <a:ext cx="17862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artes plásticas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5100350" y="2239200"/>
            <a:ext cx="22740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filosofia</a:t>
            </a:r>
            <a:b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matemática</a:t>
            </a:r>
            <a:endParaRPr/>
          </a:p>
        </p:txBody>
      </p:sp>
      <p:sp>
        <p:nvSpPr>
          <p:cNvPr id="205" name="Google Shape;205;p27"/>
          <p:cNvSpPr txBox="1"/>
          <p:nvPr>
            <p:ph idx="4294967295" type="ctrTitle"/>
          </p:nvPr>
        </p:nvSpPr>
        <p:spPr>
          <a:xfrm>
            <a:off x="311700" y="134975"/>
            <a:ext cx="85206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947950" y="3789600"/>
            <a:ext cx="2274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sistemas de informação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8425" y="3516825"/>
            <a:ext cx="1505100" cy="1505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2157200" y="4508425"/>
            <a:ext cx="16062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Hekima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787375" y="1736550"/>
            <a:ext cx="48606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twitter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@cassiasamp</a:t>
            </a:r>
            <a:endParaRPr sz="2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linkedin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github 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/</a:t>
            </a:r>
            <a:r>
              <a:rPr lang="pt-BR" sz="2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cassiasamp</a:t>
            </a:r>
            <a:endParaRPr sz="2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14" name="Google Shape;214;p28"/>
          <p:cNvSpPr txBox="1"/>
          <p:nvPr>
            <p:ph idx="4294967295" type="ctrTitle"/>
          </p:nvPr>
        </p:nvSpPr>
        <p:spPr>
          <a:xfrm>
            <a:off x="311700" y="134975"/>
            <a:ext cx="8520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Quem é a Cássia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975" y="1295975"/>
            <a:ext cx="20955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/>
        </p:nvSpPr>
        <p:spPr>
          <a:xfrm>
            <a:off x="996975" y="2155100"/>
            <a:ext cx="4657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https://colab.research.google.com/drive/1cSRKj6CJhLXcFdBCcL2G8MWof_gY--R5#scrollTo=5lMeSgEleotV</a:t>
            </a:r>
            <a:endParaRPr/>
          </a:p>
        </p:txBody>
      </p:sp>
      <p:sp>
        <p:nvSpPr>
          <p:cNvPr id="221" name="Google Shape;221;p29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Esquenta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7" y="1491950"/>
            <a:ext cx="4679998" cy="32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5305925" y="1552150"/>
            <a:ext cx="33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 fruta de tamanho médio,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3/6 = 50%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3/5 = 60%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3+5/13 = 8/13 = 62%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225" y="358675"/>
            <a:ext cx="1816025" cy="27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55325"/>
            <a:ext cx="1950875" cy="31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990950" y="306600"/>
            <a:ext cx="5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4501900" y="1012825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5305925" y="1552150"/>
            <a:ext cx="352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 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fruta de tamanho médio, vermelha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ou amarela</a:t>
            </a:r>
            <a:endParaRPr sz="1800">
              <a:solidFill>
                <a:srgbClr val="990000"/>
              </a:solidFill>
              <a:highlight>
                <a:srgbClr val="F4CCCC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4/9 = 44%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4/5 = 80%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3+4/13 = 7/13 = 54%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91925"/>
            <a:ext cx="4679999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7" y="1480725"/>
            <a:ext cx="4679999" cy="32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5307400" y="1534275"/>
            <a:ext cx="352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3. 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fruta de tamanho médio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de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 até 4 cm de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diâmetro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</a:t>
            </a: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 2/3 = 67%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2/5 = 40%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acurácia: 2+7/13 = 9/13 = 69% 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33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precisão e revocação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métrica f 1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00" y="1089950"/>
            <a:ext cx="4700775" cy="8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568375" y="2237250"/>
            <a:ext cx="23625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1. fruta de tamanho médio,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3/6 = 0.5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3/5 = 0.6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55%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3263575" y="2207550"/>
            <a:ext cx="24153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2. fruta de tamanho médio, vermelha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ou amarela</a:t>
            </a:r>
            <a:endParaRPr sz="1800">
              <a:solidFill>
                <a:srgbClr val="990000"/>
              </a:solidFill>
              <a:highlight>
                <a:srgbClr val="F4CCCC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4/9 = 0.4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4/5 = 0.8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53%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6134525" y="2202575"/>
            <a:ext cx="30735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3. fruta de tamanho médio </a:t>
            </a:r>
            <a:r>
              <a:rPr lang="pt-BR" sz="1800">
                <a:solidFill>
                  <a:srgbClr val="990000"/>
                </a:solidFill>
                <a:highlight>
                  <a:srgbClr val="F4CCCC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de até 4 cm de diâmetro</a:t>
            </a: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, vermelha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precisão: 2/3 = 0.67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revocação: 2/5 = 0.4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f1: 50%</a:t>
            </a:r>
            <a:endParaRPr sz="18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052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31722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6067800" y="4028750"/>
            <a:ext cx="1083900" cy="498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3886200" y="3810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certinho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2209800" y="228600"/>
            <a:ext cx="1725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sobre-ajuste (overfit)</a:t>
            </a: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5181600" y="152400"/>
            <a:ext cx="18495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sub-ajuste (underfit)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150" y="1235925"/>
            <a:ext cx="1124650" cy="35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781" y="1223162"/>
            <a:ext cx="1202948" cy="369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7175" y="1146950"/>
            <a:ext cx="1217184" cy="3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1600200" y="9906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regressão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1524000" y="2209800"/>
            <a:ext cx="1434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classificação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600200" y="3429000"/>
            <a:ext cx="1815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deep lovings</a:t>
            </a: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25" y="999525"/>
            <a:ext cx="48768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erro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672900" y="2091200"/>
            <a:ext cx="1174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certinho </a:t>
            </a:r>
            <a:endParaRPr sz="1800">
              <a:solidFill>
                <a:srgbClr val="99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672900" y="2943300"/>
            <a:ext cx="3316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sobre-ajuste (overfit)</a:t>
            </a:r>
            <a:endParaRPr/>
          </a:p>
        </p:txBody>
      </p:sp>
      <p:sp>
        <p:nvSpPr>
          <p:cNvPr id="285" name="Google Shape;285;p37"/>
          <p:cNvSpPr txBox="1"/>
          <p:nvPr/>
        </p:nvSpPr>
        <p:spPr>
          <a:xfrm>
            <a:off x="672900" y="920200"/>
            <a:ext cx="327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sub-ajuste (underfit)</a:t>
            </a:r>
            <a:endParaRPr/>
          </a:p>
        </p:txBody>
      </p:sp>
      <p:sp>
        <p:nvSpPr>
          <p:cNvPr id="286" name="Google Shape;286;p37"/>
          <p:cNvSpPr txBox="1"/>
          <p:nvPr/>
        </p:nvSpPr>
        <p:spPr>
          <a:xfrm>
            <a:off x="685800" y="1273200"/>
            <a:ext cx="37332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alto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próximo ao erro de teste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viés alto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685800" y="2362200"/>
            <a:ext cx="5270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um pouco menor que erro de teste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685800" y="3276600"/>
            <a:ext cx="44349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baixo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erro de treino muito menor que erro de teste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variância alta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857150" y="299125"/>
            <a:ext cx="2900400" cy="7878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treinar mais</a:t>
            </a:r>
            <a:b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adicionar mais features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tornar modelo mais complexo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4407150" y="3538900"/>
            <a:ext cx="2029800" cy="5619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fazer regularização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usar mais dados</a:t>
            </a:r>
            <a:endParaRPr>
              <a:solidFill>
                <a:srgbClr val="66666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1" name="Google Shape;291;p37"/>
          <p:cNvSpPr/>
          <p:nvPr/>
        </p:nvSpPr>
        <p:spPr>
          <a:xfrm rot="1701415">
            <a:off x="3354522" y="637822"/>
            <a:ext cx="1350149" cy="818396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37"/>
          <p:cNvSpPr/>
          <p:nvPr/>
        </p:nvSpPr>
        <p:spPr>
          <a:xfrm rot="1701415">
            <a:off x="4775389" y="1002214"/>
            <a:ext cx="46728" cy="200868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Google Shape;293;p37"/>
          <p:cNvSpPr/>
          <p:nvPr/>
        </p:nvSpPr>
        <p:spPr>
          <a:xfrm rot="1701415">
            <a:off x="4671044" y="992510"/>
            <a:ext cx="129819" cy="59523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Google Shape;294;p37"/>
          <p:cNvSpPr/>
          <p:nvPr/>
        </p:nvSpPr>
        <p:spPr>
          <a:xfrm rot="1242205">
            <a:off x="2839296" y="3919094"/>
            <a:ext cx="1734014" cy="320397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Google Shape;295;p37"/>
          <p:cNvSpPr/>
          <p:nvPr/>
        </p:nvSpPr>
        <p:spPr>
          <a:xfrm rot="920634">
            <a:off x="4520398" y="4211037"/>
            <a:ext cx="53436" cy="160328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6" name="Google Shape;296;p37"/>
          <p:cNvSpPr/>
          <p:nvPr/>
        </p:nvSpPr>
        <p:spPr>
          <a:xfrm rot="168475">
            <a:off x="4408232" y="4210432"/>
            <a:ext cx="148457" cy="47510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895450"/>
            <a:ext cx="445770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trade-off viés e variÂncia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/>
        </p:nvSpPr>
        <p:spPr>
          <a:xfrm>
            <a:off x="311700" y="3997575"/>
            <a:ext cx="4394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Tour </a:t>
            </a:r>
            <a:r>
              <a:rPr lang="pt-BR"/>
              <a:t>vários algoritmos: </a:t>
            </a:r>
            <a:r>
              <a:rPr lang="pt-BR" sz="1100" u="sng">
                <a:solidFill>
                  <a:schemeClr val="hlink"/>
                </a:solidFill>
                <a:hlinkClick r:id="rId3"/>
              </a:rPr>
              <a:t>https://machinelearningmastery.com/a-tour-of-machine-learning-algorithms/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09600"/>
            <a:ext cx="21907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000" y="669038"/>
            <a:ext cx="22288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7075" y="576538"/>
            <a:ext cx="220027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7075" y="152400"/>
            <a:ext cx="2483525" cy="354789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39"/>
          <p:cNvSpPr txBox="1"/>
          <p:nvPr/>
        </p:nvSpPr>
        <p:spPr>
          <a:xfrm>
            <a:off x="6142575" y="3806575"/>
            <a:ext cx="24834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Aprendizado por reforço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1" cy="385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livros e kdd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980550" y="1952200"/>
            <a:ext cx="49566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https://colab.research.google.com/drive/1_Y3M0zwbRnEwbSwkcWacRHy5fsuOC6s8?authuser=1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70125"/>
            <a:ext cx="759216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361576" y="3086239"/>
            <a:ext cx="3038725" cy="642350"/>
          </a:xfrm>
          <a:custGeom>
            <a:rect b="b" l="l" r="r" t="t"/>
            <a:pathLst>
              <a:path extrusionOk="0" h="25694" w="121549">
                <a:moveTo>
                  <a:pt x="101306" y="7497"/>
                </a:moveTo>
                <a:cubicBezTo>
                  <a:pt x="79484" y="226"/>
                  <a:pt x="55329" y="-1706"/>
                  <a:pt x="32559" y="1545"/>
                </a:cubicBezTo>
                <a:cubicBezTo>
                  <a:pt x="23696" y="2811"/>
                  <a:pt x="14677" y="4688"/>
                  <a:pt x="6667" y="8688"/>
                </a:cubicBezTo>
                <a:cubicBezTo>
                  <a:pt x="3842" y="10099"/>
                  <a:pt x="-360" y="12412"/>
                  <a:pt x="120" y="15533"/>
                </a:cubicBezTo>
                <a:cubicBezTo>
                  <a:pt x="2783" y="32852"/>
                  <a:pt x="34678" y="22675"/>
                  <a:pt x="52201" y="22675"/>
                </a:cubicBezTo>
                <a:cubicBezTo>
                  <a:pt x="64899" y="22675"/>
                  <a:pt x="77634" y="21998"/>
                  <a:pt x="90295" y="22973"/>
                </a:cubicBezTo>
                <a:cubicBezTo>
                  <a:pt x="100460" y="23756"/>
                  <a:pt x="114698" y="25801"/>
                  <a:pt x="120353" y="17318"/>
                </a:cubicBezTo>
                <a:cubicBezTo>
                  <a:pt x="127786" y="6168"/>
                  <a:pt x="97446" y="57"/>
                  <a:pt x="84045" y="57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Google Shape;70;p15"/>
          <p:cNvSpPr/>
          <p:nvPr/>
        </p:nvSpPr>
        <p:spPr>
          <a:xfrm>
            <a:off x="3204425" y="2403425"/>
            <a:ext cx="1934450" cy="818425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756400" y="19172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oi?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146325" y="2396000"/>
            <a:ext cx="66950" cy="200875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15"/>
          <p:cNvSpPr/>
          <p:nvPr/>
        </p:nvSpPr>
        <p:spPr>
          <a:xfrm>
            <a:off x="4952875" y="2425750"/>
            <a:ext cx="186000" cy="59525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499" y="729149"/>
            <a:ext cx="1675475" cy="192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Comprando livros online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processamento de linguagem natural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1000225" y="2883500"/>
            <a:ext cx="3812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https://colab.research.google.com/drive/1mJHPACX7H3EcsSfajDl58JNcEujKcQH7?authuser=1#scrollTo=kuCp3_2CaB1O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0" r="0" t="16142"/>
          <a:stretch/>
        </p:blipFill>
        <p:spPr>
          <a:xfrm>
            <a:off x="959475" y="968925"/>
            <a:ext cx="6819900" cy="39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>
            <p:ph idx="4294967295" type="ctrTitle"/>
          </p:nvPr>
        </p:nvSpPr>
        <p:spPr>
          <a:xfrm>
            <a:off x="311700" y="2111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Mais </a:t>
            </a: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aplicações</a:t>
            </a:r>
            <a:r>
              <a:rPr lang="pt-BR" sz="3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de NLP</a:t>
            </a:r>
            <a:endParaRPr sz="36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/>
          <p:nvPr/>
        </p:nvSpPr>
        <p:spPr>
          <a:xfrm>
            <a:off x="908475" y="830700"/>
            <a:ext cx="3000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914400" y="1143000"/>
            <a:ext cx="5052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Bidirectional Encoder Representations for Transformers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1023750" y="1486075"/>
            <a:ext cx="3508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https://yashuseth.blog/2019/06/12/bert-explained-faqs-understand-bert-working/</a:t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908475" y="2571750"/>
            <a:ext cx="30000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https://www.analyticsvidhya.com/blog/2019/06/understanding-transformers-nlp-state-of-the-art-models/</a:t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5003150" y="2485950"/>
            <a:ext cx="3000000" cy="18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Slides sobre BERT: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https://www.slideshare.net/minhpqn/bert-pretraining-of-deep-bidirectional-transformers-for-language-understanding-126429863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aprendizagem de máquina 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profunda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036600" y="2904300"/>
            <a:ext cx="41679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https://colab.research.google.com/drive/1EGVpsDUmKjSmrtZcHzWysDzdeEhGbHRK?authuser=1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01" y="418675"/>
            <a:ext cx="6807900" cy="43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7412100" y="2439425"/>
            <a:ext cx="15273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 MIT: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https://www.youtube.com/watch?v=O5xeyoRL95U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50" y="373575"/>
            <a:ext cx="6543324" cy="4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100" y="504512"/>
            <a:ext cx="6330925" cy="41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/>
        </p:nvSpPr>
        <p:spPr>
          <a:xfrm>
            <a:off x="563600" y="3396250"/>
            <a:ext cx="30000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One pixel attack paper: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https://arxiv.org/abs/1710.08864</a:t>
            </a: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25" y="533400"/>
            <a:ext cx="5725700" cy="2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499" y="576749"/>
            <a:ext cx="1675475" cy="192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/>
          <p:nvPr/>
        </p:nvSpPr>
        <p:spPr>
          <a:xfrm>
            <a:off x="533400" y="533400"/>
            <a:ext cx="3000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Successful one-pixel attacks were shown to grow its influence throughout the layers, culminating in a strong and spread influence in the last layers. 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paper: Understanding the One-pixel Attack: Propagation Maps and Locality Analysis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00" y="228600"/>
            <a:ext cx="52006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4294967295" type="ctrTitle"/>
          </p:nvPr>
        </p:nvSpPr>
        <p:spPr>
          <a:xfrm>
            <a:off x="311700" y="744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cientista de dados é unicórnio?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Clientes que compraram...também compraram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51040"/>
          <a:stretch/>
        </p:blipFill>
        <p:spPr>
          <a:xfrm>
            <a:off x="685800" y="1748800"/>
            <a:ext cx="7592176" cy="18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1513950" y="1994650"/>
            <a:ext cx="1226950" cy="1870661"/>
          </a:xfrm>
          <a:custGeom>
            <a:rect b="b" l="l" r="r" t="t"/>
            <a:pathLst>
              <a:path extrusionOk="0" h="84818" w="49078">
                <a:moveTo>
                  <a:pt x="3224" y="4007"/>
                </a:moveTo>
                <a:cubicBezTo>
                  <a:pt x="13103" y="-384"/>
                  <a:pt x="28420" y="-2671"/>
                  <a:pt x="35629" y="5386"/>
                </a:cubicBezTo>
                <a:cubicBezTo>
                  <a:pt x="48213" y="19449"/>
                  <a:pt x="50263" y="41766"/>
                  <a:pt x="48384" y="60543"/>
                </a:cubicBezTo>
                <a:cubicBezTo>
                  <a:pt x="47568" y="68696"/>
                  <a:pt x="46405" y="79630"/>
                  <a:pt x="39076" y="83295"/>
                </a:cubicBezTo>
                <a:cubicBezTo>
                  <a:pt x="26416" y="89625"/>
                  <a:pt x="8480" y="73685"/>
                  <a:pt x="3224" y="60543"/>
                </a:cubicBezTo>
                <a:cubicBezTo>
                  <a:pt x="-2372" y="46551"/>
                  <a:pt x="1156" y="30452"/>
                  <a:pt x="1156" y="1538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idx="4294967295" type="ctrTitle"/>
          </p:nvPr>
        </p:nvSpPr>
        <p:spPr>
          <a:xfrm>
            <a:off x="311700" y="4397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será que alguém gosta?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650" y="1722875"/>
            <a:ext cx="3411707" cy="3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757" y="18752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idx="4294967295" type="ctrTitle"/>
          </p:nvPr>
        </p:nvSpPr>
        <p:spPr>
          <a:xfrm>
            <a:off x="311700" y="3635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divisão do mercado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722875"/>
            <a:ext cx="3115825" cy="31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/>
          <p:nvPr/>
        </p:nvSpPr>
        <p:spPr>
          <a:xfrm>
            <a:off x="1765175" y="2562429"/>
            <a:ext cx="1907625" cy="504700"/>
          </a:xfrm>
          <a:custGeom>
            <a:rect b="b" l="l" r="r" t="t"/>
            <a:pathLst>
              <a:path extrusionOk="0" h="20188" w="76305">
                <a:moveTo>
                  <a:pt x="76305" y="20188"/>
                </a:moveTo>
                <a:cubicBezTo>
                  <a:pt x="61443" y="8302"/>
                  <a:pt x="41784" y="-1362"/>
                  <a:pt x="22820" y="220"/>
                </a:cubicBezTo>
                <a:cubicBezTo>
                  <a:pt x="14765" y="892"/>
                  <a:pt x="8083" y="8421"/>
                  <a:pt x="0" y="8421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Google Shape;399;p53"/>
          <p:cNvSpPr/>
          <p:nvPr/>
        </p:nvSpPr>
        <p:spPr>
          <a:xfrm>
            <a:off x="1729500" y="2665975"/>
            <a:ext cx="98075" cy="115900"/>
          </a:xfrm>
          <a:custGeom>
            <a:rect b="b" l="l" r="r" t="t"/>
            <a:pathLst>
              <a:path extrusionOk="0" h="4636" w="3923">
                <a:moveTo>
                  <a:pt x="0" y="4636"/>
                </a:moveTo>
                <a:cubicBezTo>
                  <a:pt x="1431" y="3205"/>
                  <a:pt x="3017" y="1810"/>
                  <a:pt x="3923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Google Shape;400;p53"/>
          <p:cNvSpPr/>
          <p:nvPr/>
        </p:nvSpPr>
        <p:spPr>
          <a:xfrm>
            <a:off x="1747350" y="2790775"/>
            <a:ext cx="89125" cy="71325"/>
          </a:xfrm>
          <a:custGeom>
            <a:rect b="b" l="l" r="r" t="t"/>
            <a:pathLst>
              <a:path extrusionOk="0" h="2853" w="3565">
                <a:moveTo>
                  <a:pt x="0" y="0"/>
                </a:moveTo>
                <a:cubicBezTo>
                  <a:pt x="1361" y="681"/>
                  <a:pt x="2489" y="1777"/>
                  <a:pt x="3565" y="2853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Google Shape;401;p53"/>
          <p:cNvSpPr/>
          <p:nvPr/>
        </p:nvSpPr>
        <p:spPr>
          <a:xfrm>
            <a:off x="5188225" y="1952850"/>
            <a:ext cx="1141025" cy="1042950"/>
          </a:xfrm>
          <a:custGeom>
            <a:rect b="b" l="l" r="r" t="t"/>
            <a:pathLst>
              <a:path extrusionOk="0" h="41718" w="45641">
                <a:moveTo>
                  <a:pt x="0" y="41718"/>
                </a:moveTo>
                <a:cubicBezTo>
                  <a:pt x="0" y="31962"/>
                  <a:pt x="2688" y="19637"/>
                  <a:pt x="11054" y="14619"/>
                </a:cubicBezTo>
                <a:cubicBezTo>
                  <a:pt x="17843" y="10547"/>
                  <a:pt x="26750" y="12531"/>
                  <a:pt x="34587" y="11410"/>
                </a:cubicBezTo>
                <a:cubicBezTo>
                  <a:pt x="39829" y="10660"/>
                  <a:pt x="45641" y="5295"/>
                  <a:pt x="45641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Google Shape;402;p53"/>
          <p:cNvSpPr/>
          <p:nvPr/>
        </p:nvSpPr>
        <p:spPr>
          <a:xfrm>
            <a:off x="6347075" y="1952850"/>
            <a:ext cx="8900" cy="133700"/>
          </a:xfrm>
          <a:custGeom>
            <a:rect b="b" l="l" r="r" t="t"/>
            <a:pathLst>
              <a:path extrusionOk="0" h="5348" w="356">
                <a:moveTo>
                  <a:pt x="0" y="0"/>
                </a:moveTo>
                <a:cubicBezTo>
                  <a:pt x="0" y="1787"/>
                  <a:pt x="356" y="3561"/>
                  <a:pt x="356" y="5348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Google Shape;403;p53"/>
          <p:cNvSpPr/>
          <p:nvPr/>
        </p:nvSpPr>
        <p:spPr>
          <a:xfrm>
            <a:off x="6240100" y="1961750"/>
            <a:ext cx="98050" cy="17850"/>
          </a:xfrm>
          <a:custGeom>
            <a:rect b="b" l="l" r="r" t="t"/>
            <a:pathLst>
              <a:path extrusionOk="0" h="714" w="3922">
                <a:moveTo>
                  <a:pt x="3922" y="0"/>
                </a:moveTo>
                <a:cubicBezTo>
                  <a:pt x="2593" y="0"/>
                  <a:pt x="1188" y="119"/>
                  <a:pt x="0" y="714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4" name="Google Shape;404;p53"/>
          <p:cNvSpPr/>
          <p:nvPr/>
        </p:nvSpPr>
        <p:spPr>
          <a:xfrm>
            <a:off x="4448350" y="3646550"/>
            <a:ext cx="2371175" cy="636075"/>
          </a:xfrm>
          <a:custGeom>
            <a:rect b="b" l="l" r="r" t="t"/>
            <a:pathLst>
              <a:path extrusionOk="0" h="25443" w="94847">
                <a:moveTo>
                  <a:pt x="0" y="0"/>
                </a:moveTo>
                <a:cubicBezTo>
                  <a:pt x="3164" y="7913"/>
                  <a:pt x="11632" y="13410"/>
                  <a:pt x="19611" y="16402"/>
                </a:cubicBezTo>
                <a:cubicBezTo>
                  <a:pt x="32032" y="21060"/>
                  <a:pt x="45392" y="27142"/>
                  <a:pt x="58477" y="24960"/>
                </a:cubicBezTo>
                <a:cubicBezTo>
                  <a:pt x="66580" y="23609"/>
                  <a:pt x="73706" y="17932"/>
                  <a:pt x="79515" y="12123"/>
                </a:cubicBezTo>
                <a:cubicBezTo>
                  <a:pt x="82077" y="9561"/>
                  <a:pt x="83163" y="4917"/>
                  <a:pt x="86646" y="3922"/>
                </a:cubicBezTo>
                <a:cubicBezTo>
                  <a:pt x="89275" y="3171"/>
                  <a:pt x="92113" y="3922"/>
                  <a:pt x="94847" y="3922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Google Shape;405;p53"/>
          <p:cNvSpPr/>
          <p:nvPr/>
        </p:nvSpPr>
        <p:spPr>
          <a:xfrm>
            <a:off x="6703650" y="3646550"/>
            <a:ext cx="89125" cy="80225"/>
          </a:xfrm>
          <a:custGeom>
            <a:rect b="b" l="l" r="r" t="t"/>
            <a:pathLst>
              <a:path extrusionOk="0" h="3209" w="3565">
                <a:moveTo>
                  <a:pt x="3565" y="3209"/>
                </a:moveTo>
                <a:cubicBezTo>
                  <a:pt x="2851" y="1779"/>
                  <a:pt x="1430" y="714"/>
                  <a:pt x="0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53"/>
          <p:cNvSpPr/>
          <p:nvPr/>
        </p:nvSpPr>
        <p:spPr>
          <a:xfrm>
            <a:off x="6703650" y="3744600"/>
            <a:ext cx="89125" cy="80225"/>
          </a:xfrm>
          <a:custGeom>
            <a:rect b="b" l="l" r="r" t="t"/>
            <a:pathLst>
              <a:path extrusionOk="0" h="3209" w="3565">
                <a:moveTo>
                  <a:pt x="3565" y="0"/>
                </a:moveTo>
                <a:cubicBezTo>
                  <a:pt x="2048" y="506"/>
                  <a:pt x="714" y="1779"/>
                  <a:pt x="0" y="3209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Google Shape;407;p53"/>
          <p:cNvSpPr txBox="1"/>
          <p:nvPr>
            <p:ph type="title"/>
          </p:nvPr>
        </p:nvSpPr>
        <p:spPr>
          <a:xfrm>
            <a:off x="405000" y="1989525"/>
            <a:ext cx="2625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hadoop 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aws lambda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elasticsearch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8" name="Google Shape;408;p53"/>
          <p:cNvSpPr txBox="1"/>
          <p:nvPr>
            <p:ph type="title"/>
          </p:nvPr>
        </p:nvSpPr>
        <p:spPr>
          <a:xfrm>
            <a:off x="6414050" y="1446125"/>
            <a:ext cx="2625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power bi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tableau</a:t>
            </a:r>
            <a:endParaRPr sz="24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849" y="2824262"/>
            <a:ext cx="1675475" cy="19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Comprando livros online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1196075"/>
            <a:ext cx="7109873" cy="36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2671025" y="2708225"/>
            <a:ext cx="1934450" cy="818425"/>
          </a:xfrm>
          <a:custGeom>
            <a:rect b="b" l="l" r="r" t="t"/>
            <a:pathLst>
              <a:path extrusionOk="0" h="32737" w="77378">
                <a:moveTo>
                  <a:pt x="0" y="32737"/>
                </a:moveTo>
                <a:cubicBezTo>
                  <a:pt x="8963" y="21534"/>
                  <a:pt x="23278" y="9710"/>
                  <a:pt x="37499" y="11607"/>
                </a:cubicBezTo>
                <a:cubicBezTo>
                  <a:pt x="46206" y="12769"/>
                  <a:pt x="52435" y="25417"/>
                  <a:pt x="61010" y="23511"/>
                </a:cubicBezTo>
                <a:cubicBezTo>
                  <a:pt x="70332" y="21439"/>
                  <a:pt x="74364" y="9061"/>
                  <a:pt x="77378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223000" y="22220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oi?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612925" y="2700800"/>
            <a:ext cx="66950" cy="200875"/>
          </a:xfrm>
          <a:custGeom>
            <a:rect b="b" l="l" r="r" t="t"/>
            <a:pathLst>
              <a:path extrusionOk="0" h="8035" w="2678">
                <a:moveTo>
                  <a:pt x="0" y="0"/>
                </a:moveTo>
                <a:cubicBezTo>
                  <a:pt x="684" y="2739"/>
                  <a:pt x="2678" y="5212"/>
                  <a:pt x="2678" y="803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Google Shape;92;p17"/>
          <p:cNvSpPr/>
          <p:nvPr/>
        </p:nvSpPr>
        <p:spPr>
          <a:xfrm>
            <a:off x="4419475" y="2730550"/>
            <a:ext cx="186000" cy="59525"/>
          </a:xfrm>
          <a:custGeom>
            <a:rect b="b" l="l" r="r" t="t"/>
            <a:pathLst>
              <a:path extrusionOk="0" h="2381" w="7440">
                <a:moveTo>
                  <a:pt x="7440" y="0"/>
                </a:moveTo>
                <a:cubicBezTo>
                  <a:pt x="4970" y="823"/>
                  <a:pt x="2604" y="2381"/>
                  <a:pt x="0" y="2381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Google Shape;93;p17"/>
          <p:cNvSpPr/>
          <p:nvPr/>
        </p:nvSpPr>
        <p:spPr>
          <a:xfrm>
            <a:off x="799700" y="3218000"/>
            <a:ext cx="2053541" cy="647824"/>
          </a:xfrm>
          <a:custGeom>
            <a:rect b="b" l="l" r="r" t="t"/>
            <a:pathLst>
              <a:path extrusionOk="0" h="33462" w="81847">
                <a:moveTo>
                  <a:pt x="33034" y="3383"/>
                </a:moveTo>
                <a:cubicBezTo>
                  <a:pt x="48190" y="3383"/>
                  <a:pt x="64843" y="7071"/>
                  <a:pt x="76484" y="16775"/>
                </a:cubicBezTo>
                <a:cubicBezTo>
                  <a:pt x="78851" y="18748"/>
                  <a:pt x="82757" y="21680"/>
                  <a:pt x="81544" y="24513"/>
                </a:cubicBezTo>
                <a:cubicBezTo>
                  <a:pt x="77590" y="33746"/>
                  <a:pt x="62688" y="32343"/>
                  <a:pt x="52676" y="33144"/>
                </a:cubicBezTo>
                <a:cubicBezTo>
                  <a:pt x="41663" y="34025"/>
                  <a:pt x="30406" y="32947"/>
                  <a:pt x="19641" y="30465"/>
                </a:cubicBezTo>
                <a:cubicBezTo>
                  <a:pt x="12983" y="28930"/>
                  <a:pt x="4859" y="27301"/>
                  <a:pt x="1190" y="21537"/>
                </a:cubicBezTo>
                <a:cubicBezTo>
                  <a:pt x="-3159" y="14705"/>
                  <a:pt x="5811" y="2580"/>
                  <a:pt x="13689" y="704"/>
                </a:cubicBezTo>
                <a:cubicBezTo>
                  <a:pt x="23164" y="-1552"/>
                  <a:pt x="33115" y="2490"/>
                  <a:pt x="42855" y="249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499" y="729149"/>
            <a:ext cx="1675475" cy="192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Inspirado pelo meu histórico de navegação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925"/>
            <a:ext cx="8839199" cy="271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2961750" y="1461250"/>
            <a:ext cx="1226950" cy="1870661"/>
          </a:xfrm>
          <a:custGeom>
            <a:rect b="b" l="l" r="r" t="t"/>
            <a:pathLst>
              <a:path extrusionOk="0" h="84818" w="49078">
                <a:moveTo>
                  <a:pt x="3224" y="4007"/>
                </a:moveTo>
                <a:cubicBezTo>
                  <a:pt x="13103" y="-384"/>
                  <a:pt x="28420" y="-2671"/>
                  <a:pt x="35629" y="5386"/>
                </a:cubicBezTo>
                <a:cubicBezTo>
                  <a:pt x="48213" y="19449"/>
                  <a:pt x="50263" y="41766"/>
                  <a:pt x="48384" y="60543"/>
                </a:cubicBezTo>
                <a:cubicBezTo>
                  <a:pt x="47568" y="68696"/>
                  <a:pt x="46405" y="79630"/>
                  <a:pt x="39076" y="83295"/>
                </a:cubicBezTo>
                <a:cubicBezTo>
                  <a:pt x="26416" y="89625"/>
                  <a:pt x="8480" y="73685"/>
                  <a:pt x="3224" y="60543"/>
                </a:cubicBezTo>
                <a:cubicBezTo>
                  <a:pt x="-2372" y="46551"/>
                  <a:pt x="1156" y="30452"/>
                  <a:pt x="1156" y="1538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Tá sabendo como</a:t>
            </a:r>
            <a:r>
              <a:rPr lang="pt-BR" sz="48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?</a:t>
            </a:r>
            <a:endParaRPr sz="4800"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5359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1945675"/>
            <a:ext cx="796950" cy="1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50" y="3355375"/>
            <a:ext cx="796950" cy="11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type="title"/>
          </p:nvPr>
        </p:nvSpPr>
        <p:spPr>
          <a:xfrm>
            <a:off x="2124875" y="8484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2048675" y="21438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2124875" y="3439225"/>
            <a:ext cx="14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+</a:t>
            </a:r>
            <a:endParaRPr>
              <a:solidFill>
                <a:srgbClr val="FF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525" y="3344025"/>
            <a:ext cx="838475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125" y="479700"/>
            <a:ext cx="838471" cy="12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5650" y="1911850"/>
            <a:ext cx="838475" cy="12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794000" y="240800"/>
            <a:ext cx="86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</a:t>
            </a:r>
            <a:endParaRPr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4223000" y="24080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0.97</a:t>
            </a:r>
            <a:endParaRPr>
              <a:solidFill>
                <a:srgbClr val="4A86E8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